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59" r:id="rId4"/>
    <p:sldId id="362" r:id="rId5"/>
    <p:sldId id="364" r:id="rId6"/>
    <p:sldId id="389" r:id="rId7"/>
    <p:sldId id="365" r:id="rId8"/>
    <p:sldId id="402" r:id="rId9"/>
    <p:sldId id="412" r:id="rId10"/>
    <p:sldId id="406" r:id="rId11"/>
    <p:sldId id="413" r:id="rId12"/>
    <p:sldId id="391" r:id="rId13"/>
    <p:sldId id="393" r:id="rId14"/>
    <p:sldId id="414" r:id="rId15"/>
    <p:sldId id="319" r:id="rId16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k" initials="JW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9CC"/>
    <a:srgbClr val="99CCFF"/>
    <a:srgbClr val="33CCFF"/>
    <a:srgbClr val="008000"/>
    <a:srgbClr val="FF0066"/>
    <a:srgbClr val="9933FF"/>
    <a:srgbClr val="A50021"/>
    <a:srgbClr val="FF00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0025" autoAdjust="0"/>
  </p:normalViewPr>
  <p:slideViewPr>
    <p:cSldViewPr>
      <p:cViewPr varScale="1">
        <p:scale>
          <a:sx n="67" d="100"/>
          <a:sy n="67" d="100"/>
        </p:scale>
        <p:origin x="19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12" y="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pPr>
              <a:defRPr/>
            </a:pPr>
            <a:fld id="{4D5947F2-DCB6-4661-8EC0-4D33F5493399}" type="datetimeFigureOut">
              <a:rPr lang="en-US"/>
              <a:pPr>
                <a:defRPr/>
              </a:pPr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169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378"/>
            <a:ext cx="301169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pPr>
              <a:defRPr/>
            </a:pPr>
            <a:fld id="{88FA834D-049B-48D0-9CFF-0C3F7FF52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28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733093D-3CE1-489E-A1D6-F7B8862AC2C0}" type="datetimeFigureOut">
              <a:rPr lang="en-US"/>
              <a:pPr>
                <a:defRPr/>
              </a:pPr>
              <a:t>3/19/2024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768"/>
            <a:ext cx="5560060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E42A95-E9AF-4EFB-BF6C-6DB2951BF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83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7633">
              <a:defRPr/>
            </a:pPr>
            <a:endParaRPr lang="en-US" sz="1600" dirty="0"/>
          </a:p>
          <a:p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5F939-4AE8-4316-BA2D-2705BD30C393}" type="slidenum">
              <a:rPr lang="en-US" smtClean="0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2">
              <a:defRPr/>
            </a:pPr>
            <a:endParaRPr lang="en-US" sz="2000" dirty="0">
              <a:ea typeface="Times"/>
              <a:cs typeface="Times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9652-1923-4FB6-B44A-59AB0D2A86B2}" type="slidenum">
              <a:rPr lang="en-US" smtClean="0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67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E42A95-E9AF-4EFB-BF6C-6DB2951BF7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31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9652-1923-4FB6-B44A-59AB0D2A86B2}" type="slidenum">
              <a:rPr lang="en-US" smtClean="0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9652-1923-4FB6-B44A-59AB0D2A86B2}" type="slidenum">
              <a:rPr lang="en-US" smtClean="0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9652-1923-4FB6-B44A-59AB0D2A86B2}" type="slidenum">
              <a:rPr lang="en-US" smtClean="0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16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5F939-4AE8-4316-BA2D-2705BD30C393}" type="slidenum">
              <a:rPr lang="en-US" smtClean="0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9652-1923-4FB6-B44A-59AB0D2A86B2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defRPr/>
            </a:pPr>
            <a:endParaRPr lang="en-US" sz="1400" dirty="0">
              <a:cs typeface="Calibri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9652-1923-4FB6-B44A-59AB0D2A86B2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7633">
              <a:defRPr/>
            </a:pPr>
            <a:endParaRPr lang="en-US" sz="14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9652-1923-4FB6-B44A-59AB0D2A86B2}" type="slidenum">
              <a:rPr lang="en-US" smtClean="0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7633">
              <a:defRPr/>
            </a:pPr>
            <a:endParaRPr lang="en-US" sz="20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9652-1923-4FB6-B44A-59AB0D2A86B2}" type="slidenum">
              <a:rPr lang="en-US" smtClean="0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0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9652-1923-4FB6-B44A-59AB0D2A86B2}" type="slidenum">
              <a:rPr lang="en-US" smtClean="0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87768"/>
            <a:ext cx="5726257" cy="3659269"/>
          </a:xfrm>
          <a:noFill/>
          <a:ln/>
        </p:spPr>
        <p:txBody>
          <a:bodyPr/>
          <a:lstStyle/>
          <a:p>
            <a:endParaRPr lang="en-US" sz="20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9652-1923-4FB6-B44A-59AB0D2A86B2}" type="slidenum">
              <a:rPr lang="en-US" smtClean="0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2">
              <a:defRPr/>
            </a:pPr>
            <a:endParaRPr lang="en-US" sz="1400" dirty="0">
              <a:ea typeface="Times"/>
              <a:cs typeface="Times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9652-1923-4FB6-B44A-59AB0D2A86B2}" type="slidenum">
              <a:rPr lang="en-US" smtClean="0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10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201ED-A2C5-F46D-77FD-40FBC626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AD42181-0188-28B9-1C25-74F8A71C7D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BFE1165-1DAB-E431-13FD-D82742669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2">
              <a:defRPr/>
            </a:pPr>
            <a:endParaRPr lang="en-US" sz="1400" dirty="0">
              <a:ea typeface="Times"/>
              <a:cs typeface="Times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86C1235-8412-B215-9763-5AF1D9AE1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9652-1923-4FB6-B44A-59AB0D2A86B2}" type="slidenum">
              <a:rPr lang="en-US" smtClean="0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3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400065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3/19/2024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3733800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3733800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3/19/2024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3/19/2024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1" name="Rectangle 9"/>
          <p:cNvSpPr>
            <a:spLocks noChangeArrowheads="1"/>
          </p:cNvSpPr>
          <p:nvPr userDrawn="1"/>
        </p:nvSpPr>
        <p:spPr bwMode="auto">
          <a:xfrm>
            <a:off x="7315200" y="4953000"/>
            <a:ext cx="1050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10"/>
          <p:cNvSpPr>
            <a:spLocks noChangeArrowheads="1"/>
          </p:cNvSpPr>
          <p:nvPr userDrawn="1"/>
        </p:nvSpPr>
        <p:spPr bwMode="auto">
          <a:xfrm>
            <a:off x="6705600" y="4702175"/>
            <a:ext cx="1103313" cy="25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62" descr="MetEdLogo.JPE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148080" y="5750141"/>
            <a:ext cx="4505439" cy="7118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5667026" y="2847201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+mj-lt"/>
                <a:cs typeface="Arial" pitchFamily="34" charset="0"/>
              </a:rPr>
              <a:t>March 28, 2024</a:t>
            </a:r>
          </a:p>
        </p:txBody>
      </p:sp>
      <p:pic>
        <p:nvPicPr>
          <p:cNvPr id="6" name="Picture 5" descr="MetEd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3657600" cy="577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7037" y="2385335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Report of 2023 Activities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490" y="914400"/>
            <a:ext cx="7024744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>
                <a:ea typeface="Times"/>
                <a:cs typeface="Times"/>
              </a:rPr>
              <a:t>Spotlight Project – Met-Ed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0012"/>
            <a:ext cx="91440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1485408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en-US" sz="2000" b="1" dirty="0">
                <a:latin typeface="+mn-lt"/>
                <a:ea typeface="Times"/>
                <a:cs typeface="Arial" pitchFamily="34" charset="0"/>
              </a:rPr>
              <a:t>Anaerobic Digestor at Dickinson College Farm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E91BC2-CC04-2BF1-1323-15C156FC652B}"/>
              </a:ext>
            </a:extLst>
          </p:cNvPr>
          <p:cNvSpPr txBox="1"/>
          <p:nvPr/>
        </p:nvSpPr>
        <p:spPr>
          <a:xfrm>
            <a:off x="5620543" y="2031010"/>
            <a:ext cx="3022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$50,000 grant to support building a commercial anaerobic digestor to generate renewable electricity at a scale appropriate for the average Pennsylvania Dairy Farm.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09A37-C66E-5D12-52C4-E0C4EFA18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34" r="16786" b="9628"/>
          <a:stretch/>
        </p:blipFill>
        <p:spPr>
          <a:xfrm>
            <a:off x="623778" y="2044739"/>
            <a:ext cx="4974994" cy="3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7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9DC9-8EBA-4555-6855-7613E9B3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D068-A75D-5DEA-DFB4-A71F8359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9E7E65-9726-46E7-C0E7-2F856F682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21" t="2001" r="3781" b="9952"/>
          <a:stretch/>
        </p:blipFill>
        <p:spPr>
          <a:xfrm>
            <a:off x="-129886" y="0"/>
            <a:ext cx="584488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EEB441-A764-49D6-00F2-6E985CC68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6" r="20321" b="9692"/>
          <a:stretch/>
        </p:blipFill>
        <p:spPr>
          <a:xfrm>
            <a:off x="4767710" y="3396343"/>
            <a:ext cx="4400232" cy="35089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01B489-8768-20EC-7130-5AEC308735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206" b="11434"/>
          <a:stretch/>
        </p:blipFill>
        <p:spPr>
          <a:xfrm>
            <a:off x="4767710" y="0"/>
            <a:ext cx="4376290" cy="35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1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490" y="990600"/>
            <a:ext cx="7024744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>
                <a:ea typeface="Times"/>
                <a:cs typeface="Times"/>
              </a:rPr>
              <a:t>2024 Strategic Planning &amp; Priorities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0012"/>
            <a:ext cx="91440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" y="1524000"/>
            <a:ext cx="7239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marL="0" lvl="2">
              <a:defRPr/>
            </a:pPr>
            <a:r>
              <a:rPr lang="en-US" b="1" dirty="0">
                <a:latin typeface="+mn-lt"/>
              </a:rPr>
              <a:t>Throughout 2024, the Fund will strive to fund the following priority areas:  </a:t>
            </a:r>
          </a:p>
          <a:p>
            <a:pPr marL="0" lvl="2">
              <a:defRPr/>
            </a:pPr>
            <a:endParaRPr lang="en-US" dirty="0">
              <a:latin typeface="+mn-lt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Promote and/or enhance community resiliency, sustainable energy communities and buildings, and microgrids. 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Install solar arrays at schools and educational institutions 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Benchmark to improve programs, policy, building codes and other avenues for advocacy. 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endParaRPr lang="en-US" i="1" dirty="0">
              <a:latin typeface="+mn-lt"/>
            </a:endParaRPr>
          </a:p>
          <a:p>
            <a:pPr marL="0" lvl="2">
              <a:defRPr/>
            </a:pPr>
            <a:r>
              <a:rPr lang="en-US" i="1" dirty="0">
                <a:latin typeface="+mn-lt"/>
              </a:rPr>
              <a:t>Previously sought to install solar panels on warehouses but changed priorities to focusing on schools and educational institutions. In 2023, approved two-year grant to Generation180 to jumpstart this work. </a:t>
            </a:r>
          </a:p>
        </p:txBody>
      </p:sp>
    </p:spTree>
    <p:extLst>
      <p:ext uri="{BB962C8B-B14F-4D97-AF65-F5344CB8AC3E}">
        <p14:creationId xmlns:p14="http://schemas.microsoft.com/office/powerpoint/2010/main" val="338660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490" y="990600"/>
            <a:ext cx="7024744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>
                <a:ea typeface="Times"/>
                <a:cs typeface="Times"/>
              </a:rPr>
              <a:t>2024 Fund Strategies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0012"/>
            <a:ext cx="91440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128623-C232-CAD2-7E63-CCF20CB582C9}"/>
              </a:ext>
            </a:extLst>
          </p:cNvPr>
          <p:cNvSpPr txBox="1"/>
          <p:nvPr/>
        </p:nvSpPr>
        <p:spPr>
          <a:xfrm>
            <a:off x="1042448" y="1600200"/>
            <a:ext cx="7025786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+mj-lt"/>
              </a:rPr>
              <a:t>Program Related Investments (PRIs)</a:t>
            </a:r>
            <a:r>
              <a:rPr lang="en-US" b="1" i="1" dirty="0">
                <a:latin typeface="+mj-lt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Funding for projects focused on sustainable energy technologies, energy efficiency, and conservation.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Offering loans from ~$50,000-$100,000 with a 4-6% interest rate and a maximum 10-year payback period. </a:t>
            </a:r>
            <a:endParaRPr lang="en-US" sz="1600" dirty="0">
              <a:latin typeface="Century Gothic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Goal is to approve at least two projects in 2024.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Approved first loan to Indiana County Conservation District in 2023 for solar panel array using ACPs.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Grantmaking in Priority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Engage expert consultants and technical service providers to further define the priority areas, design scopes of work, and develop requests for proposals to solicit funding requests as needed.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In 2023, made multi-year grants to Generation180 and Green Building Alliance.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0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490" y="990600"/>
            <a:ext cx="7024744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>
                <a:ea typeface="Times"/>
                <a:cs typeface="Times"/>
              </a:rPr>
              <a:t>2024 Fund Strategies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0012"/>
            <a:ext cx="91440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128623-C232-CAD2-7E63-CCF20CB582C9}"/>
              </a:ext>
            </a:extLst>
          </p:cNvPr>
          <p:cNvSpPr txBox="1"/>
          <p:nvPr/>
        </p:nvSpPr>
        <p:spPr>
          <a:xfrm>
            <a:off x="1042448" y="1524000"/>
            <a:ext cx="7025786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+mn-lt"/>
              </a:rPr>
              <a:t>Grantmaking in Priority Areas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Generation180</a:t>
            </a:r>
            <a:r>
              <a:rPr lang="en-US" dirty="0">
                <a:latin typeface="+mn-lt"/>
              </a:rPr>
              <a:t>: Two-year grant totaling $253,000 to support its Solar for All Schools campaign in the Met-Ed and Penelec territories.  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Green Building Alliance</a:t>
            </a:r>
            <a:r>
              <a:rPr lang="en-US" dirty="0">
                <a:latin typeface="+mn-lt"/>
              </a:rPr>
              <a:t>: Three-year grant totaling $1.7 million to create a network of sustainable, resilient, and thriving communities across the Met-Ed and Penelec territories using the 2030 District framework.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7151D-D3C8-44EF-CB6E-15482AED3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078" y="4426055"/>
            <a:ext cx="2295525" cy="9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2F86C7-53B1-419E-8F6E-49F77C1DD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176" y="4597505"/>
            <a:ext cx="2924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9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5162036" y="2819400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cs typeface="Arial" pitchFamily="34" charset="0"/>
              </a:rPr>
              <a:t>March 28,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7673" y="2438400"/>
            <a:ext cx="308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www.metedpenelecsef.org</a:t>
            </a:r>
          </a:p>
        </p:txBody>
      </p:sp>
      <p:pic>
        <p:nvPicPr>
          <p:cNvPr id="9" name="Picture 8" descr="MetEd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3657600" cy="5779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609600"/>
            <a:ext cx="7024744" cy="801136"/>
          </a:xfrm>
        </p:spPr>
        <p:txBody>
          <a:bodyPr>
            <a:normAutofit/>
          </a:bodyPr>
          <a:lstStyle/>
          <a:p>
            <a:r>
              <a:rPr lang="en-US" sz="3200" dirty="0"/>
              <a:t>Our Mission is to Promote: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748823"/>
            <a:ext cx="6777317" cy="35089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development and use of renewable </a:t>
            </a:r>
            <a:br>
              <a:rPr lang="en-US" dirty="0"/>
            </a:br>
            <a:r>
              <a:rPr lang="en-US" dirty="0"/>
              <a:t>and clean energy technologies;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Energy conservation and efficiency;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Sustainable energy businesses;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And projects that improve the environment in the Metropolitan Edison Company/Pennsylvania Electric Company service territories, as they relate to the  companies’ transmission and distribution facilities.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0012"/>
            <a:ext cx="91440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490" y="838200"/>
            <a:ext cx="7024744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ea typeface="Times"/>
                <a:cs typeface="Arial" pitchFamily="34" charset="0"/>
              </a:rPr>
              <a:t>2023 Advisory Committee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0012"/>
            <a:ext cx="91440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23311"/>
              </p:ext>
            </p:extLst>
          </p:nvPr>
        </p:nvGraphicFramePr>
        <p:xfrm>
          <a:off x="762000" y="1752600"/>
          <a:ext cx="7620000" cy="36954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8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Mr. Davitt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Woodwell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         (Chair)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Rep. Environmental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578286"/>
                  </a:ext>
                </a:extLst>
              </a:tr>
              <a:tr h="3528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Mr. Brian Hill (Vice Chair)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Rep. At-Large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61413"/>
                  </a:ext>
                </a:extLst>
              </a:tr>
              <a:tr h="352820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Ms. Jennifer </a:t>
                      </a:r>
                      <a:r>
                        <a:rPr lang="en-US" sz="20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Schade</a:t>
                      </a:r>
                      <a:endParaRPr lang="en-US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" pitchFamily="18" charset="0"/>
                      </a:endParaRP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Rep. Commercial Customers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16024"/>
                  </a:ext>
                </a:extLst>
              </a:tr>
              <a:tr h="35282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Mr. B. Tucker Schreiber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Rep. Industrial Users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Ms. Kelli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Volkomer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+mn-lt"/>
                        <a:cs typeface="Times" pitchFamily="18" charset="0"/>
                      </a:endParaRP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Rep. Electricity Suppliers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9917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Mr. Dave </a:t>
                      </a:r>
                      <a:r>
                        <a:rPr lang="en-US" sz="20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Vollero</a:t>
                      </a:r>
                      <a:endParaRPr lang="en-US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" pitchFamily="18" charset="0"/>
                      </a:endParaRP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Rep. Independent Power Producers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454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Ms. Beverly Weaver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Rep. Weatherization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Mr. Chris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Wehr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+mn-lt"/>
                        <a:cs typeface="Times" pitchFamily="18" charset="0"/>
                      </a:endParaRP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Rep. FirstEnergy 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001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6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2456" y="914400"/>
            <a:ext cx="7024744" cy="457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>
                <a:ea typeface="Times"/>
                <a:cs typeface="Times"/>
              </a:rPr>
              <a:t>Staff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0012"/>
            <a:ext cx="91440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" y="1524000"/>
            <a:ext cx="6858000" cy="40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2800" dirty="0">
              <a:ea typeface="Times"/>
              <a:cs typeface="Arial" pitchFamily="34" charset="0"/>
            </a:endParaRPr>
          </a:p>
          <a:p>
            <a:pPr>
              <a:defRPr/>
            </a:pPr>
            <a:r>
              <a:rPr lang="en-US" sz="2000" b="1" dirty="0">
                <a:latin typeface="+mn-lt"/>
                <a:ea typeface="Times"/>
                <a:cs typeface="Arial" pitchFamily="34" charset="0"/>
              </a:rPr>
              <a:t>Angie Berzonski</a:t>
            </a:r>
          </a:p>
          <a:p>
            <a:pPr>
              <a:defRPr/>
            </a:pPr>
            <a:r>
              <a:rPr lang="en-US" sz="2000" b="1" dirty="0">
                <a:latin typeface="+mn-lt"/>
                <a:ea typeface="Times"/>
                <a:cs typeface="Arial" pitchFamily="34" charset="0"/>
              </a:rPr>
              <a:t>George Bivens</a:t>
            </a:r>
          </a:p>
          <a:p>
            <a:pPr>
              <a:defRPr/>
            </a:pPr>
            <a:r>
              <a:rPr lang="en-US" sz="2000" dirty="0">
                <a:latin typeface="+mn-lt"/>
                <a:ea typeface="Times"/>
                <a:cs typeface="Arial" pitchFamily="34" charset="0"/>
              </a:rPr>
              <a:t>Penelec Sustainable Energy Fund</a:t>
            </a:r>
          </a:p>
          <a:p>
            <a:pPr>
              <a:defRPr/>
            </a:pPr>
            <a:r>
              <a:rPr lang="en-US" sz="2000" dirty="0">
                <a:latin typeface="+mn-lt"/>
                <a:ea typeface="Times"/>
                <a:cs typeface="Arial" pitchFamily="34" charset="0"/>
              </a:rPr>
              <a:t>Community Foundation for the Alleghenies</a:t>
            </a:r>
          </a:p>
          <a:p>
            <a:pPr>
              <a:defRPr/>
            </a:pPr>
            <a:endParaRPr lang="en-US" sz="2000" dirty="0">
              <a:latin typeface="+mn-lt"/>
              <a:ea typeface="Times"/>
              <a:cs typeface="Arial" pitchFamily="34" charset="0"/>
            </a:endParaRPr>
          </a:p>
          <a:p>
            <a:pPr>
              <a:defRPr/>
            </a:pPr>
            <a:r>
              <a:rPr lang="en-US" sz="2000" b="1" dirty="0">
                <a:latin typeface="+mn-lt"/>
                <a:ea typeface="Times"/>
                <a:cs typeface="Arial" pitchFamily="34" charset="0"/>
              </a:rPr>
              <a:t>Emily </a:t>
            </a:r>
            <a:r>
              <a:rPr lang="en-US" sz="2000" b="1" dirty="0" err="1">
                <a:latin typeface="+mn-lt"/>
                <a:ea typeface="Times"/>
                <a:cs typeface="Arial" pitchFamily="34" charset="0"/>
              </a:rPr>
              <a:t>Smedley</a:t>
            </a:r>
            <a:endParaRPr lang="en-US" sz="2000" b="1" baseline="30000" dirty="0">
              <a:latin typeface="+mn-lt"/>
              <a:ea typeface="Times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latin typeface="+mn-lt"/>
                <a:ea typeface="Times"/>
                <a:cs typeface="Arial" pitchFamily="34" charset="0"/>
              </a:rPr>
              <a:t>Met-Ed Sustainable Energy Fund</a:t>
            </a:r>
          </a:p>
          <a:p>
            <a:pPr>
              <a:defRPr/>
            </a:pPr>
            <a:r>
              <a:rPr lang="en-US" sz="2000" dirty="0">
                <a:latin typeface="+mn-lt"/>
                <a:ea typeface="Times"/>
                <a:cs typeface="Arial" pitchFamily="34" charset="0"/>
              </a:rPr>
              <a:t>Berks County Community Foundation</a:t>
            </a:r>
          </a:p>
          <a:p>
            <a:pPr>
              <a:defRPr/>
            </a:pPr>
            <a:endParaRPr lang="en-US" sz="2000" dirty="0">
              <a:latin typeface="+mn-lt"/>
              <a:ea typeface="Times"/>
              <a:cs typeface="Arial" pitchFamily="34" charset="0"/>
            </a:endParaRPr>
          </a:p>
          <a:p>
            <a:pPr>
              <a:defRPr/>
            </a:pPr>
            <a:r>
              <a:rPr lang="en-US" sz="2000" b="1" dirty="0">
                <a:latin typeface="+mn-lt"/>
                <a:ea typeface="Times"/>
                <a:cs typeface="Arial" pitchFamily="34" charset="0"/>
              </a:rPr>
              <a:t>Dave Edinger</a:t>
            </a:r>
          </a:p>
          <a:p>
            <a:pPr>
              <a:defRPr/>
            </a:pPr>
            <a:r>
              <a:rPr lang="en-US" sz="2000" dirty="0">
                <a:latin typeface="+mn-lt"/>
                <a:ea typeface="Times"/>
                <a:cs typeface="Arial" pitchFamily="34" charset="0"/>
              </a:rPr>
              <a:t>Pennsylvania Public Utilities Commission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Times"/>
              <a:ea typeface="Times"/>
              <a:cs typeface="Time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4483768"/>
            <a:ext cx="457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C0BBC60-399D-4F50-94C9-DABC40E11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9820" y="1289959"/>
            <a:ext cx="1089025" cy="1524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AB1A55-6A12-4851-AFDB-19F0096B07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94765"/>
            <a:ext cx="1089025" cy="1524635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C35DEA9-960C-F9EE-4399-1F2429473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10" y="3374174"/>
            <a:ext cx="1244289" cy="16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490" y="838200"/>
            <a:ext cx="7024744" cy="72493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dirty="0">
                <a:cs typeface="Arial" pitchFamily="34" charset="0"/>
              </a:rPr>
              <a:t>2023 Approvals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0012"/>
            <a:ext cx="91440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" y="1524000"/>
            <a:ext cx="7543800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2800" dirty="0">
              <a:ea typeface="Times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000" dirty="0">
                <a:latin typeface="+mn-lt"/>
              </a:rPr>
              <a:t>From January 1, 2023 – December 31, 2023, the funds approved $618,202 in total financing.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11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490" y="838200"/>
            <a:ext cx="7024744" cy="72493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dirty="0">
                <a:cs typeface="Arial" pitchFamily="34" charset="0"/>
              </a:rPr>
              <a:t>2023 Financing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0012"/>
            <a:ext cx="91440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4CC32CC-D20A-4400-A9C6-BCDF689E5EE3}"/>
              </a:ext>
            </a:extLst>
          </p:cNvPr>
          <p:cNvSpPr txBox="1"/>
          <p:nvPr/>
        </p:nvSpPr>
        <p:spPr>
          <a:xfrm>
            <a:off x="609600" y="5328684"/>
            <a:ext cx="388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*Utilizing Alternative Compliance Payments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33499"/>
              </p:ext>
            </p:extLst>
          </p:nvPr>
        </p:nvGraphicFramePr>
        <p:xfrm>
          <a:off x="1295400" y="1563136"/>
          <a:ext cx="6477000" cy="1205486"/>
        </p:xfrm>
        <a:graphic>
          <a:graphicData uri="http://schemas.openxmlformats.org/drawingml/2006/table">
            <a:tbl>
              <a:tblPr firstRow="1" firstCol="1" bandRow="1"/>
              <a:tblGrid>
                <a:gridCol w="2209800">
                  <a:extLst>
                    <a:ext uri="{9D8B030D-6E8A-4147-A177-3AD203B41FA5}">
                      <a16:colId xmlns:a16="http://schemas.microsoft.com/office/drawing/2014/main" val="188505167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50216967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362624024"/>
                    </a:ext>
                  </a:extLst>
                </a:gridCol>
              </a:tblGrid>
              <a:tr h="12074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ORGANIZATION</a:t>
                      </a:r>
                    </a:p>
                  </a:txBody>
                  <a:tcPr marL="42669" marR="4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PROJECT</a:t>
                      </a:r>
                    </a:p>
                  </a:txBody>
                  <a:tcPr marL="42669" marR="4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AMOUNT</a:t>
                      </a:r>
                    </a:p>
                  </a:txBody>
                  <a:tcPr marL="42669" marR="4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415664"/>
                  </a:ext>
                </a:extLst>
              </a:tr>
              <a:tr h="3284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Green Building Alliance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Sustainable Communities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$376,539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235414"/>
                  </a:ext>
                </a:extLst>
              </a:tr>
              <a:tr h="32842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Generation 180</a:t>
                      </a:r>
                    </a:p>
                  </a:txBody>
                  <a:tcPr marL="42669" marR="4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Solar for All Schools</a:t>
                      </a:r>
                    </a:p>
                  </a:txBody>
                  <a:tcPr marL="42669" marR="4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$124,300</a:t>
                      </a:r>
                    </a:p>
                  </a:txBody>
                  <a:tcPr marL="42669" marR="4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964313"/>
                  </a:ext>
                </a:extLst>
              </a:tr>
              <a:tr h="32842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Indiana County Conservation      District </a:t>
                      </a:r>
                    </a:p>
                  </a:txBody>
                  <a:tcPr marL="42669" marR="4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Solar Installation</a:t>
                      </a:r>
                    </a:p>
                  </a:txBody>
                  <a:tcPr marL="42669" marR="4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$117,363*  </a:t>
                      </a:r>
                    </a:p>
                  </a:txBody>
                  <a:tcPr marL="42669" marR="42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358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490" y="838200"/>
            <a:ext cx="7024744" cy="80113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dirty="0">
                <a:cs typeface="Arial" pitchFamily="34" charset="0"/>
              </a:rPr>
              <a:t>Since Inception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0012"/>
            <a:ext cx="91440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" y="1517670"/>
            <a:ext cx="7467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000" b="1" dirty="0">
                <a:latin typeface="+mn-lt"/>
              </a:rPr>
              <a:t>Combined, the Met-Ed/Penelec SEF has approved:             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200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279 grants</a:t>
            </a:r>
            <a:r>
              <a:rPr lang="en-US" sz="2000" dirty="0">
                <a:latin typeface="+mn-lt"/>
              </a:rPr>
              <a:t> totaling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$7,209,518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51 loans</a:t>
            </a:r>
            <a:r>
              <a:rPr lang="en-US" sz="2000" dirty="0">
                <a:latin typeface="+mn-lt"/>
              </a:rPr>
              <a:t> totaling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$25,161,087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3 equity investments</a:t>
            </a:r>
            <a:r>
              <a:rPr lang="en-US" sz="2000" dirty="0">
                <a:latin typeface="+mn-lt"/>
              </a:rPr>
              <a:t> totaling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$1,600,000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latin typeface="+mn-lt"/>
              </a:rPr>
              <a:t>Initial Gift Total: $14,600,000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latin typeface="+mn-lt"/>
              </a:rPr>
              <a:t>Approved Financing Since Inception: $33,970,605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latin typeface="+mn-lt"/>
              </a:rPr>
              <a:t>6/30/23 Total Fund Balance: $16,104,672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2000" b="1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Times"/>
              <a:ea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6308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490" y="914400"/>
            <a:ext cx="7024744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>
                <a:ea typeface="Times"/>
                <a:cs typeface="Times"/>
              </a:rPr>
              <a:t>Spotlight Project – </a:t>
            </a:r>
            <a:r>
              <a:rPr lang="en-US" sz="3200" dirty="0" err="1">
                <a:ea typeface="Times"/>
                <a:cs typeface="Times"/>
              </a:rPr>
              <a:t>Penelec</a:t>
            </a:r>
            <a:endParaRPr lang="en-US" sz="3200" dirty="0">
              <a:ea typeface="Times"/>
              <a:cs typeface="Time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0012"/>
            <a:ext cx="91440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51290" y="2395478"/>
            <a:ext cx="420691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3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Times"/>
                <a:cs typeface="Times"/>
              </a:rPr>
              <a:t>$25,000 grant</a:t>
            </a:r>
          </a:p>
          <a:p>
            <a:pPr marL="800100" lvl="3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Times"/>
                <a:cs typeface="Times"/>
              </a:rPr>
              <a:t>To support the installation of a 30 kW solar array</a:t>
            </a:r>
          </a:p>
          <a:p>
            <a:pPr marL="800100" lvl="3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Times"/>
                <a:cs typeface="Times"/>
              </a:rPr>
              <a:t>Anticipate offsetting 100% of library’s electric consumption plus redirecting excess to EV charging</a:t>
            </a:r>
          </a:p>
          <a:p>
            <a:pPr marL="342900" lvl="2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  <a:ea typeface="Times"/>
              <a:cs typeface="Times"/>
            </a:endParaRPr>
          </a:p>
        </p:txBody>
      </p:sp>
      <p:pic>
        <p:nvPicPr>
          <p:cNvPr id="3" name="Picture 2" descr="A brick building with a sign in front of it">
            <a:extLst>
              <a:ext uri="{FF2B5EF4-FFF2-40B4-BE49-F238E27FC236}">
                <a16:creationId xmlns:a16="http://schemas.microsoft.com/office/drawing/2014/main" id="{3E2D59E5-73EF-3BFB-542F-FC84CFC1C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2" y="2362200"/>
            <a:ext cx="3929935" cy="2947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AAB910-142F-9156-1784-98236919EC4F}"/>
              </a:ext>
            </a:extLst>
          </p:cNvPr>
          <p:cNvSpPr txBox="1"/>
          <p:nvPr/>
        </p:nvSpPr>
        <p:spPr>
          <a:xfrm>
            <a:off x="1143000" y="1600200"/>
            <a:ext cx="692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defRPr/>
            </a:pPr>
            <a:r>
              <a:rPr lang="en-US" sz="2000" b="1" dirty="0">
                <a:latin typeface="+mn-lt"/>
                <a:cs typeface="Times"/>
              </a:rPr>
              <a:t>Mary S. </a:t>
            </a:r>
            <a:r>
              <a:rPr lang="en-US" sz="2000" b="1" dirty="0" err="1">
                <a:latin typeface="+mn-lt"/>
                <a:cs typeface="Times"/>
              </a:rPr>
              <a:t>Biesecker</a:t>
            </a:r>
            <a:r>
              <a:rPr lang="en-US" sz="2000" b="1" dirty="0">
                <a:latin typeface="+mn-lt"/>
                <a:cs typeface="Times"/>
              </a:rPr>
              <a:t> Public Library </a:t>
            </a:r>
            <a:r>
              <a:rPr lang="en-US" sz="2000" b="1" dirty="0">
                <a:latin typeface="+mn-lt"/>
                <a:ea typeface="Times"/>
                <a:cs typeface="Times"/>
              </a:rPr>
              <a:t>Solar Parking Canopy</a:t>
            </a:r>
          </a:p>
        </p:txBody>
      </p:sp>
    </p:spTree>
    <p:extLst>
      <p:ext uri="{BB962C8B-B14F-4D97-AF65-F5344CB8AC3E}">
        <p14:creationId xmlns:p14="http://schemas.microsoft.com/office/powerpoint/2010/main" val="291230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0C34A-11C6-27FE-FF2F-E4FF9C697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D37DFED-8E84-AA5C-D742-BB7F0952C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3490" y="914400"/>
            <a:ext cx="7024744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>
                <a:ea typeface="Times"/>
                <a:cs typeface="Times"/>
              </a:rPr>
              <a:t>Spotlight Project – </a:t>
            </a:r>
            <a:r>
              <a:rPr lang="en-US" sz="3200" dirty="0" err="1">
                <a:ea typeface="Times"/>
                <a:cs typeface="Times"/>
              </a:rPr>
              <a:t>Penelec</a:t>
            </a:r>
            <a:endParaRPr lang="en-US" sz="3200" dirty="0">
              <a:ea typeface="Times"/>
              <a:cs typeface="Time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107EDC-0315-0CCE-2B83-9CC7E8179050}"/>
              </a:ext>
            </a:extLst>
          </p:cNvPr>
          <p:cNvCxnSpPr/>
          <p:nvPr/>
        </p:nvCxnSpPr>
        <p:spPr>
          <a:xfrm>
            <a:off x="0" y="1370012"/>
            <a:ext cx="91440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5">
            <a:extLst>
              <a:ext uri="{FF2B5EF4-FFF2-40B4-BE49-F238E27FC236}">
                <a16:creationId xmlns:a16="http://schemas.microsoft.com/office/drawing/2014/main" id="{C9E4C44B-7010-1D77-1DC2-08DDDA972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388" y="2155881"/>
            <a:ext cx="4206910" cy="3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marR="0" lvl="3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Times"/>
              </a:rPr>
              <a:t>Total Solar Generation: 29,924 kWh</a:t>
            </a:r>
          </a:p>
          <a:p>
            <a:pPr marL="800100" marR="0" lvl="3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Times"/>
              </a:rPr>
              <a:t>Real-Time Consumption: 12,995 kWh</a:t>
            </a:r>
          </a:p>
          <a:p>
            <a:pPr marL="800100" marR="0" lvl="3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Times"/>
              </a:rPr>
              <a:t>Offset from Grid:         9,038 kWh</a:t>
            </a:r>
          </a:p>
          <a:p>
            <a:pPr marL="800100" marR="0" lvl="3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Times"/>
              </a:rPr>
              <a:t>Banked for 2024:        7,891 kWh</a:t>
            </a:r>
          </a:p>
          <a:p>
            <a:pPr marL="800100" lvl="3" indent="-3429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Times"/>
              </a:rPr>
              <a:t>Redirection of $3,524 to support library’s mission</a:t>
            </a:r>
            <a:endParaRPr lang="en-US" sz="2000" dirty="0">
              <a:latin typeface="+mn-lt"/>
              <a:ea typeface="Times"/>
              <a:cs typeface="Time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ACFCC-2D63-EDB0-CAF7-0CD772490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02" y="2362200"/>
            <a:ext cx="3929935" cy="2947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13A47-C600-199E-D827-E65A79A38ABB}"/>
              </a:ext>
            </a:extLst>
          </p:cNvPr>
          <p:cNvSpPr txBox="1"/>
          <p:nvPr/>
        </p:nvSpPr>
        <p:spPr>
          <a:xfrm>
            <a:off x="1143000" y="1600200"/>
            <a:ext cx="692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defRPr/>
            </a:pPr>
            <a:r>
              <a:rPr lang="en-US" sz="2000" b="1" dirty="0">
                <a:latin typeface="+mn-lt"/>
                <a:cs typeface="Times"/>
              </a:rPr>
              <a:t>Mary S. </a:t>
            </a:r>
            <a:r>
              <a:rPr lang="en-US" sz="2000" b="1" dirty="0" err="1">
                <a:latin typeface="+mn-lt"/>
                <a:cs typeface="Times"/>
              </a:rPr>
              <a:t>Biesecker</a:t>
            </a:r>
            <a:r>
              <a:rPr lang="en-US" sz="2000" b="1" dirty="0">
                <a:latin typeface="+mn-lt"/>
                <a:cs typeface="Times"/>
              </a:rPr>
              <a:t> Public Library </a:t>
            </a:r>
            <a:r>
              <a:rPr lang="en-US" sz="2000" b="1" dirty="0">
                <a:latin typeface="+mn-lt"/>
                <a:ea typeface="Times"/>
                <a:cs typeface="Times"/>
              </a:rPr>
              <a:t>Solar Parking Canopy</a:t>
            </a:r>
          </a:p>
        </p:txBody>
      </p:sp>
    </p:spTree>
    <p:extLst>
      <p:ext uri="{BB962C8B-B14F-4D97-AF65-F5344CB8AC3E}">
        <p14:creationId xmlns:p14="http://schemas.microsoft.com/office/powerpoint/2010/main" val="3443164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13021</TotalTime>
  <Words>697</Words>
  <Application>Microsoft Office PowerPoint</Application>
  <PresentationFormat>On-screen Show (4:3)</PresentationFormat>
  <Paragraphs>134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</vt:lpstr>
      <vt:lpstr>Times New Roman</vt:lpstr>
      <vt:lpstr>Wingdings 2</vt:lpstr>
      <vt:lpstr>Austin</vt:lpstr>
      <vt:lpstr>PowerPoint Presentation</vt:lpstr>
      <vt:lpstr>Our Mission is to Promote:</vt:lpstr>
      <vt:lpstr>2023 Advisory Committee</vt:lpstr>
      <vt:lpstr>Staff</vt:lpstr>
      <vt:lpstr>2023 Approvals</vt:lpstr>
      <vt:lpstr>2023 Financing </vt:lpstr>
      <vt:lpstr>Since Inception</vt:lpstr>
      <vt:lpstr>Spotlight Project – Penelec</vt:lpstr>
      <vt:lpstr>Spotlight Project – Penelec</vt:lpstr>
      <vt:lpstr>Spotlight Project – Met-Ed</vt:lpstr>
      <vt:lpstr>PowerPoint Presentation</vt:lpstr>
      <vt:lpstr>2024 Strategic Planning &amp; Priorities</vt:lpstr>
      <vt:lpstr>2024 Fund Strategies</vt:lpstr>
      <vt:lpstr>2024 Fund Strategies</vt:lpstr>
      <vt:lpstr>PowerPoint Presentation</vt:lpstr>
    </vt:vector>
  </TitlesOfParts>
  <Company>Berks County Community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mkane</dc:creator>
  <cp:lastModifiedBy>Edinger, David</cp:lastModifiedBy>
  <cp:revision>504</cp:revision>
  <cp:lastPrinted>2023-04-19T18:54:02Z</cp:lastPrinted>
  <dcterms:created xsi:type="dcterms:W3CDTF">2004-06-25T18:48:46Z</dcterms:created>
  <dcterms:modified xsi:type="dcterms:W3CDTF">2024-03-19T19:14:40Z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