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358" r:id="rId4"/>
    <p:sldId id="352" r:id="rId5"/>
    <p:sldId id="361" r:id="rId6"/>
    <p:sldId id="362" r:id="rId7"/>
    <p:sldId id="369" r:id="rId8"/>
    <p:sldId id="367" r:id="rId9"/>
    <p:sldId id="363" r:id="rId10"/>
    <p:sldId id="365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CDCE01"/>
    <a:srgbClr val="DDD9C0"/>
    <a:srgbClr val="FAF9E6"/>
    <a:srgbClr val="505153"/>
    <a:srgbClr val="E4D74B"/>
    <a:srgbClr val="5C873C"/>
    <a:srgbClr val="DDD9AF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 autoAdjust="0"/>
    <p:restoredTop sz="86463" autoAdjust="0"/>
  </p:normalViewPr>
  <p:slideViewPr>
    <p:cSldViewPr showGuides="1">
      <p:cViewPr varScale="1">
        <p:scale>
          <a:sx n="98" d="100"/>
          <a:sy n="98" d="100"/>
        </p:scale>
        <p:origin x="157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1" d="100"/>
          <a:sy n="111" d="100"/>
        </p:scale>
        <p:origin x="50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16816-CC92-D742-8F94-6873B5AA6EC8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46A65-CD49-3B48-B6C8-11789AC38F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94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AE59B-94A3-5641-BC19-798B4C18EC8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FD915-61EB-B042-93C4-2A7156E6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4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D915-61EB-B042-93C4-2A7156E6A70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09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5013c, corporate home in Greensburg at EGC, day-to-day operations out of State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FD915-61EB-B042-93C4-2A7156E6A70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Multiple investments</a:t>
            </a:r>
          </a:p>
          <a:p>
            <a:r>
              <a:rPr lang="en-US" dirty="0"/>
              <a:t>Kane/ PA Wilds: Kane Radio, Community Center, Lutheran Home, Kane Chamber, PA Wilds Media Lab, KECA campus expansion, Kane Historical Society</a:t>
            </a:r>
          </a:p>
          <a:p>
            <a:r>
              <a:rPr lang="en-US" dirty="0"/>
              <a:t>New Kensington:  The Corner, Penn State New Kensington, WFS, GBA (EGC – Digital Foundry)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FD915-61EB-B042-93C4-2A7156E6A7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67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FD915-61EB-B042-93C4-2A7156E6A7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2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0"/>
            <a:ext cx="7772400" cy="1143000"/>
          </a:xfrm>
          <a:effectLst/>
        </p:spPr>
        <p:txBody>
          <a:bodyPr/>
          <a:lstStyle>
            <a:lvl1pPr algn="ctr"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608F1-3092-1E40-9526-CD3D6BE712C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WPPSEF Logo4hz 6x2 150dp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304800"/>
            <a:ext cx="5870448" cy="24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1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BBB3D-A7B3-F243-8F19-A224FD5CCA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8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6469C3-A898-3847-B60B-58E2E74F20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89EDE-3A72-CE40-A7A8-2505E917B0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11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AA46A0-D1DA-6B4B-905F-72BDD36AE3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92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220913"/>
            <a:ext cx="3810000" cy="186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220913"/>
            <a:ext cx="3810000" cy="186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233863"/>
            <a:ext cx="7772400" cy="1862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9B2E95-7621-1A48-95CC-7F72045C34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21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C03A3-EA30-5578-B620-6BB98D3C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535D6-7E36-4A85-9A56-A8DE6F7C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31F6F8-4485-54AF-D9B4-88F757B3D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1EA4F-35FF-2E8C-9784-6A8A4159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93187-814E-9743-AB0F-8492FE0DAB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20913"/>
            <a:ext cx="3810000" cy="3875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220913"/>
            <a:ext cx="3810000" cy="186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33863"/>
            <a:ext cx="3810000" cy="1862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96C64-1800-9F4C-BD13-EE894A8203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1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20913"/>
            <a:ext cx="3810000" cy="3875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220913"/>
            <a:ext cx="3810000" cy="3875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11EAF-64A5-0848-9504-6F5F952384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1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2220913"/>
            <a:ext cx="7772400" cy="3875087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AB07C-99DA-BC42-9536-2EF0201A74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15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20913"/>
            <a:ext cx="7772400" cy="1860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233863"/>
            <a:ext cx="7772400" cy="1862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058BC-F512-414C-B97F-2BFFD578B9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9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7205F-C242-5A4B-8997-76AC448A4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2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54C55-E29F-A949-AC6D-3DA54A2D41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20913"/>
            <a:ext cx="3810000" cy="3875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20913"/>
            <a:ext cx="3810000" cy="3875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FF25F-70FD-C14C-97A1-B600D0D37C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0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ECAD9-50DF-384F-9FAB-999B6C3EE2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92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45531-DC9B-164F-BCD9-6E231AC0C0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0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-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11D9D-9C7B-514F-9667-05148C1EDB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6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11D9D-9C7B-514F-9667-05148C1EDB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4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PSEF Logo4hz 6x2 150dp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371600"/>
            <a:ext cx="8036216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7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20913"/>
            <a:ext cx="8153400" cy="3875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3A93187-814E-9743-AB0F-8492FE0DABC9}" type="slidenum">
              <a:rPr lang="en-US"/>
              <a:pPr/>
              <a:t>‹#›</a:t>
            </a:fld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685800" y="1828800"/>
            <a:ext cx="8153400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5C87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20" r:id="rId8"/>
    <p:sldLayoutId id="2147483719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21" r:id="rId15"/>
    <p:sldLayoutId id="2147483714" r:id="rId16"/>
    <p:sldLayoutId id="2147483715" r:id="rId17"/>
    <p:sldLayoutId id="2147483716" r:id="rId18"/>
    <p:sldLayoutId id="2147483717" r:id="rId1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>
              <a:lumMod val="50000"/>
              <a:lumOff val="50000"/>
            </a:schemeClr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>
              <a:lumMod val="50000"/>
              <a:lumOff val="50000"/>
            </a:schemeClr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>
              <a:lumMod val="50000"/>
              <a:lumOff val="50000"/>
            </a:schemeClr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>
              <a:lumMod val="50000"/>
              <a:lumOff val="50000"/>
            </a:schemeClr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 parked on the side of a street&#10;&#10;Description automatically generated">
            <a:extLst>
              <a:ext uri="{FF2B5EF4-FFF2-40B4-BE49-F238E27FC236}">
                <a16:creationId xmlns:a16="http://schemas.microsoft.com/office/drawing/2014/main" id="{A44B7B2C-8593-AC87-B5CC-7D575E8E926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5615" r="20645"/>
          <a:stretch/>
        </p:blipFill>
        <p:spPr>
          <a:xfrm>
            <a:off x="-854830" y="179427"/>
            <a:ext cx="5894003" cy="5992773"/>
          </a:xfrm>
          <a:noFill/>
        </p:spPr>
      </p:pic>
      <p:pic>
        <p:nvPicPr>
          <p:cNvPr id="7" name="Picture 6" descr="A sign with scissors cutting a ribbon&#10;&#10;Description automatically generated">
            <a:extLst>
              <a:ext uri="{FF2B5EF4-FFF2-40B4-BE49-F238E27FC236}">
                <a16:creationId xmlns:a16="http://schemas.microsoft.com/office/drawing/2014/main" id="{3F43C91B-60A2-6F28-9BC9-EF1798C17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079" y="2644191"/>
            <a:ext cx="1996957" cy="1472133"/>
          </a:xfrm>
          <a:prstGeom prst="rect">
            <a:avLst/>
          </a:prstGeom>
        </p:spPr>
      </p:pic>
      <p:pic>
        <p:nvPicPr>
          <p:cNvPr id="9" name="Picture 8" descr="Solar panels on a roof&#10;&#10;Description automatically generated">
            <a:extLst>
              <a:ext uri="{FF2B5EF4-FFF2-40B4-BE49-F238E27FC236}">
                <a16:creationId xmlns:a16="http://schemas.microsoft.com/office/drawing/2014/main" id="{CC7A8AEC-C196-2A3A-53B8-654454B13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487" y="179427"/>
            <a:ext cx="3222143" cy="2416607"/>
          </a:xfrm>
          <a:prstGeom prst="rect">
            <a:avLst/>
          </a:prstGeom>
        </p:spPr>
      </p:pic>
      <p:pic>
        <p:nvPicPr>
          <p:cNvPr id="13" name="Picture 12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3A0B5207-7E89-64D4-26EB-3B96E8D09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356" y="4164481"/>
            <a:ext cx="3406754" cy="25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981200"/>
            <a:ext cx="4267200" cy="47244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Mission elements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Promote use of renewable and clean energy technologies</a:t>
            </a:r>
          </a:p>
          <a:p>
            <a:pPr lvl="1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Promote energy conservation &amp; efficiency</a:t>
            </a:r>
          </a:p>
          <a:p>
            <a:pPr lvl="1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Promote education, economic development, and environmental benefit of renewable/ clean energy use and energy conservation/ efficiency (three E’s)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1A10915-4CA1-F242-A89E-2E4A7E2DEF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049" y="2220913"/>
            <a:ext cx="3297061" cy="4027487"/>
          </a:xfrm>
        </p:spPr>
      </p:pic>
    </p:spTree>
    <p:extLst>
      <p:ext uri="{BB962C8B-B14F-4D97-AF65-F5344CB8AC3E}">
        <p14:creationId xmlns:p14="http://schemas.microsoft.com/office/powerpoint/2010/main" val="194841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7569A-1BA7-CEAE-8941-DCE1AADBF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Snapshot</a:t>
            </a:r>
          </a:p>
        </p:txBody>
      </p:sp>
      <p:pic>
        <p:nvPicPr>
          <p:cNvPr id="11" name="Content Placeholder 10" descr="A table with text and numbers&#10;&#10;Description automatically generated">
            <a:extLst>
              <a:ext uri="{FF2B5EF4-FFF2-40B4-BE49-F238E27FC236}">
                <a16:creationId xmlns:a16="http://schemas.microsoft.com/office/drawing/2014/main" id="{1A186D6D-9F28-DF8F-C839-712239034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201076"/>
            <a:ext cx="8153400" cy="4047324"/>
          </a:xfrm>
        </p:spPr>
      </p:pic>
    </p:spTree>
    <p:extLst>
      <p:ext uri="{BB962C8B-B14F-4D97-AF65-F5344CB8AC3E}">
        <p14:creationId xmlns:p14="http://schemas.microsoft.com/office/powerpoint/2010/main" val="1101069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AE228-D443-6B0A-D41A-7A6C0A06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09600"/>
            <a:ext cx="8305800" cy="1143000"/>
          </a:xfrm>
        </p:spPr>
        <p:txBody>
          <a:bodyPr/>
          <a:lstStyle/>
          <a:p>
            <a:r>
              <a:rPr lang="en-US" dirty="0"/>
              <a:t>Some 2023 Project Commitments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D804B-A573-09D3-BC3D-76A6C9A04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33599"/>
            <a:ext cx="8610600" cy="4267201"/>
          </a:xfrm>
        </p:spPr>
        <p:txBody>
          <a:bodyPr/>
          <a:lstStyle/>
          <a:p>
            <a:r>
              <a:rPr lang="en-US" sz="2800" dirty="0"/>
              <a:t>Green Building Alliance 2030 District </a:t>
            </a:r>
            <a:r>
              <a:rPr lang="en-US" sz="2000" dirty="0"/>
              <a:t>(New Ken., $95,000)</a:t>
            </a:r>
          </a:p>
          <a:p>
            <a:r>
              <a:rPr lang="en-US" sz="2800" dirty="0"/>
              <a:t>Republic Food Enterprise Center </a:t>
            </a:r>
            <a:r>
              <a:rPr lang="en-US" sz="2000" dirty="0"/>
              <a:t>(LED lighting, $32,000)</a:t>
            </a:r>
          </a:p>
          <a:p>
            <a:r>
              <a:rPr lang="en-US" sz="2800" dirty="0"/>
              <a:t>Audubon Society Western PA </a:t>
            </a:r>
            <a:r>
              <a:rPr lang="en-US" sz="2000" dirty="0"/>
              <a:t>(solar, induction cooking $146,766)</a:t>
            </a:r>
          </a:p>
          <a:p>
            <a:r>
              <a:rPr lang="en-US" sz="2800" dirty="0"/>
              <a:t>Lutheran Home at Kane </a:t>
            </a:r>
            <a:r>
              <a:rPr lang="en-US" sz="2000" dirty="0"/>
              <a:t>(HVAC controls/ campus exp. $100,000)</a:t>
            </a:r>
          </a:p>
          <a:p>
            <a:r>
              <a:rPr lang="en-US" sz="2800" dirty="0"/>
              <a:t>St Vincent College </a:t>
            </a:r>
            <a:r>
              <a:rPr lang="en-US" sz="2000" dirty="0"/>
              <a:t>(Solar EV charging $30,000)</a:t>
            </a:r>
          </a:p>
          <a:p>
            <a:r>
              <a:rPr lang="en-US" sz="2800" dirty="0"/>
              <a:t>Fayette County Cultural Trust </a:t>
            </a:r>
            <a:r>
              <a:rPr lang="en-US" sz="2000" dirty="0"/>
              <a:t>(ASHRAE Audit, $14,500)</a:t>
            </a:r>
          </a:p>
          <a:p>
            <a:r>
              <a:rPr lang="en-US" sz="2800" dirty="0"/>
              <a:t>American Legion – Centre Hall </a:t>
            </a:r>
            <a:r>
              <a:rPr lang="en-US" sz="2000" dirty="0"/>
              <a:t>(solar PV, $30,000)</a:t>
            </a:r>
          </a:p>
          <a:p>
            <a:r>
              <a:rPr lang="en-US" sz="2800" dirty="0"/>
              <a:t>FCCAA Beeson Homes </a:t>
            </a:r>
            <a:r>
              <a:rPr lang="en-US" sz="2000" dirty="0"/>
              <a:t>(Zero Energy Ready, $50,000)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8800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AE228-D443-6B0A-D41A-7A6C0A06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09600"/>
            <a:ext cx="8305800" cy="1143000"/>
          </a:xfrm>
        </p:spPr>
        <p:txBody>
          <a:bodyPr/>
          <a:lstStyle/>
          <a:p>
            <a:r>
              <a:rPr lang="en-US" dirty="0"/>
              <a:t>Some 2024 Project Commitments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D804B-A573-09D3-BC3D-76A6C9A04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133599"/>
            <a:ext cx="8839200" cy="4267201"/>
          </a:xfrm>
        </p:spPr>
        <p:txBody>
          <a:bodyPr/>
          <a:lstStyle/>
          <a:p>
            <a:r>
              <a:rPr lang="en-US" sz="2800" dirty="0"/>
              <a:t>Clearwater Conservancy - Central PA </a:t>
            </a:r>
            <a:r>
              <a:rPr lang="en-US" sz="2000" dirty="0"/>
              <a:t>(Campus Rebuild $40,000) </a:t>
            </a:r>
            <a:endParaRPr lang="en-US" sz="2800" dirty="0"/>
          </a:p>
          <a:p>
            <a:r>
              <a:rPr lang="en-US" sz="2800" dirty="0"/>
              <a:t>Centre County Recycling </a:t>
            </a:r>
            <a:r>
              <a:rPr lang="en-US" sz="2000" dirty="0"/>
              <a:t>(Solar PV, $75,000)</a:t>
            </a:r>
          </a:p>
          <a:p>
            <a:r>
              <a:rPr lang="en-US" sz="2800" dirty="0"/>
              <a:t>Geisinger Health Foundation </a:t>
            </a:r>
            <a:r>
              <a:rPr lang="en-US" sz="2000" dirty="0"/>
              <a:t>(Solar PV, $75,000) </a:t>
            </a:r>
          </a:p>
          <a:p>
            <a:r>
              <a:rPr lang="en-US" sz="2800" dirty="0"/>
              <a:t>Saint Vincent College </a:t>
            </a:r>
            <a:r>
              <a:rPr lang="en-US" sz="2000" dirty="0"/>
              <a:t>(Induction Cooking $25,000)</a:t>
            </a:r>
          </a:p>
          <a:p>
            <a:r>
              <a:rPr lang="en-US" sz="2800" dirty="0"/>
              <a:t>Nonprofit Dev. Corp. </a:t>
            </a:r>
            <a:r>
              <a:rPr lang="en-US" sz="2000" dirty="0"/>
              <a:t>(Construction &amp; workplace programs, $30,000)</a:t>
            </a:r>
          </a:p>
          <a:p>
            <a:r>
              <a:rPr lang="en-US" sz="2800" dirty="0"/>
              <a:t>Food Helpers </a:t>
            </a:r>
            <a:r>
              <a:rPr lang="en-US" sz="2000" dirty="0"/>
              <a:t>(Solar PV farm expansion, $25,000)</a:t>
            </a:r>
          </a:p>
          <a:p>
            <a:r>
              <a:rPr lang="en-US" sz="2800" dirty="0"/>
              <a:t>Kane Historic Pres. Soc. </a:t>
            </a:r>
            <a:r>
              <a:rPr lang="en-US" sz="2000" dirty="0"/>
              <a:t>(ASHRAE audit implementation, $25,000)</a:t>
            </a:r>
          </a:p>
          <a:p>
            <a:r>
              <a:rPr lang="en-US" sz="2800" dirty="0"/>
              <a:t>Keystone Elk Country All. </a:t>
            </a:r>
            <a:r>
              <a:rPr lang="en-US" sz="2000" dirty="0"/>
              <a:t>(Energy conservation outreach, $170,000)</a:t>
            </a:r>
          </a:p>
        </p:txBody>
      </p:sp>
    </p:spTree>
    <p:extLst>
      <p:ext uri="{BB962C8B-B14F-4D97-AF65-F5344CB8AC3E}">
        <p14:creationId xmlns:p14="http://schemas.microsoft.com/office/powerpoint/2010/main" val="14270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7CB29-E5B3-8A05-E7EF-B278403AA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Striving for Broader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B7EDD-1DD7-D5A1-FF3F-CF0FD9745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20913"/>
            <a:ext cx="8153400" cy="4474177"/>
          </a:xfrm>
        </p:spPr>
        <p:txBody>
          <a:bodyPr/>
          <a:lstStyle/>
          <a:p>
            <a:r>
              <a:rPr lang="en-US" dirty="0"/>
              <a:t>WPPSEF is nurturing projects to have a broader impact, we seek a broader impact</a:t>
            </a:r>
          </a:p>
          <a:p>
            <a:pPr lvl="1"/>
            <a:r>
              <a:rPr lang="en-US" dirty="0"/>
              <a:t>Wholistic approach, collaboration between partners/ projects, buy-local/ hire local, multiple mission facets</a:t>
            </a:r>
          </a:p>
          <a:p>
            <a:r>
              <a:rPr lang="en-US" dirty="0"/>
              <a:t>Two clusters to be showcased</a:t>
            </a:r>
          </a:p>
          <a:p>
            <a:pPr lvl="1"/>
            <a:r>
              <a:rPr lang="en-US" dirty="0" err="1"/>
              <a:t>Six&amp;Kane</a:t>
            </a:r>
            <a:r>
              <a:rPr lang="en-US" dirty="0"/>
              <a:t> (Kane, PA)</a:t>
            </a:r>
          </a:p>
          <a:p>
            <a:pPr lvl="1"/>
            <a:r>
              <a:rPr lang="en-US" dirty="0"/>
              <a:t>Wesley Family Services (New Kensington, PA)</a:t>
            </a:r>
          </a:p>
        </p:txBody>
      </p:sp>
    </p:spTree>
    <p:extLst>
      <p:ext uri="{BB962C8B-B14F-4D97-AF65-F5344CB8AC3E}">
        <p14:creationId xmlns:p14="http://schemas.microsoft.com/office/powerpoint/2010/main" val="50073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AB33-C3E6-4C46-5DFB-BE7BBDBF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2785706-3B34-3033-CE51-8EAA03F96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175" y="0"/>
            <a:ext cx="5835650" cy="175069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DA927C-E4F5-3356-11AF-6D1FC3637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20913"/>
            <a:ext cx="6629400" cy="387508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Purchase/ gut-demo: July-Dec. 2019</a:t>
            </a:r>
          </a:p>
          <a:p>
            <a:pPr marL="0" indent="0">
              <a:buNone/>
            </a:pPr>
            <a:r>
              <a:rPr lang="en-US" sz="2800" dirty="0"/>
              <a:t>Passive House Design: January-June 2020</a:t>
            </a:r>
          </a:p>
          <a:p>
            <a:pPr marL="0" indent="0">
              <a:buNone/>
            </a:pPr>
            <a:r>
              <a:rPr lang="en-US" sz="2800" dirty="0"/>
              <a:t>Rebuild: July 2020-Sept. 2022</a:t>
            </a:r>
          </a:p>
          <a:p>
            <a:pPr marL="0" indent="0">
              <a:buNone/>
            </a:pPr>
            <a:r>
              <a:rPr lang="en-US" sz="2800" dirty="0"/>
              <a:t>Occupancy Permit: Sept. 2022</a:t>
            </a:r>
          </a:p>
          <a:p>
            <a:pPr marL="0" indent="0">
              <a:buNone/>
            </a:pPr>
            <a:r>
              <a:rPr lang="en-US" sz="2800" dirty="0"/>
              <a:t>Dedication/ Ribbon Tying: Oct. 7-8, 2022</a:t>
            </a:r>
          </a:p>
          <a:p>
            <a:pPr marL="0" indent="0">
              <a:buNone/>
            </a:pPr>
            <a:r>
              <a:rPr lang="en-US" sz="2800" dirty="0"/>
              <a:t>Certification: March 24, 2023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944FFE0-EC44-2BFC-7C12-56D0E0125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11" b="14444"/>
          <a:stretch/>
        </p:blipFill>
        <p:spPr>
          <a:xfrm>
            <a:off x="6477000" y="4158455"/>
            <a:ext cx="2621670" cy="25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0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294E-9EF0-6571-8987-61307E8555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0600" y="609600"/>
            <a:ext cx="8153400" cy="1143000"/>
          </a:xfrm>
        </p:spPr>
        <p:txBody>
          <a:bodyPr/>
          <a:lstStyle/>
          <a:p>
            <a:r>
              <a:rPr lang="en-US" dirty="0"/>
              <a:t>Rebirth of 63 North Fraley</a:t>
            </a:r>
          </a:p>
        </p:txBody>
      </p:sp>
      <p:pic>
        <p:nvPicPr>
          <p:cNvPr id="5" name="Picture 4" descr="A collage of buildings&#10;&#10;Description automatically generated">
            <a:extLst>
              <a:ext uri="{FF2B5EF4-FFF2-40B4-BE49-F238E27FC236}">
                <a16:creationId xmlns:a16="http://schemas.microsoft.com/office/drawing/2014/main" id="{FDB05269-0076-4566-FB2C-A6D28C39E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056915" cy="2438400"/>
          </a:xfrm>
          <a:prstGeom prst="rect">
            <a:avLst/>
          </a:prstGeom>
        </p:spPr>
      </p:pic>
      <p:pic>
        <p:nvPicPr>
          <p:cNvPr id="7" name="Picture 6" descr="A window of a coffee shop&#10;&#10;Description automatically generated">
            <a:extLst>
              <a:ext uri="{FF2B5EF4-FFF2-40B4-BE49-F238E27FC236}">
                <a16:creationId xmlns:a16="http://schemas.microsoft.com/office/drawing/2014/main" id="{858D24C7-043E-A0B6-AB89-BF7358036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414520"/>
            <a:ext cx="2438400" cy="1828800"/>
          </a:xfrm>
          <a:prstGeom prst="rect">
            <a:avLst/>
          </a:prstGeom>
        </p:spPr>
      </p:pic>
      <p:pic>
        <p:nvPicPr>
          <p:cNvPr id="9" name="Picture 8" descr="A sign on a building&#10;&#10;Description automatically generated">
            <a:extLst>
              <a:ext uri="{FF2B5EF4-FFF2-40B4-BE49-F238E27FC236}">
                <a16:creationId xmlns:a16="http://schemas.microsoft.com/office/drawing/2014/main" id="{F7F330D4-8E73-96E0-F5CF-D7CED0D42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383" y="4414520"/>
            <a:ext cx="2438400" cy="1828800"/>
          </a:xfrm>
          <a:prstGeom prst="rect">
            <a:avLst/>
          </a:prstGeom>
        </p:spPr>
      </p:pic>
      <p:pic>
        <p:nvPicPr>
          <p:cNvPr id="11" name="Picture 10" descr="A street corner with a building and a sign&#10;&#10;Description automatically generated with medium confidence">
            <a:extLst>
              <a:ext uri="{FF2B5EF4-FFF2-40B4-BE49-F238E27FC236}">
                <a16:creationId xmlns:a16="http://schemas.microsoft.com/office/drawing/2014/main" id="{DFD89247-6468-3B14-10F7-7B9244FA9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86" y="4414520"/>
            <a:ext cx="2438400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95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EB4E-3438-E8F4-6CFA-1CC0A7377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Wesley Family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E6B5-23FA-50FA-BC38-EB7091466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1"/>
            <a:ext cx="8153400" cy="4648200"/>
          </a:xfrm>
        </p:spPr>
        <p:txBody>
          <a:bodyPr/>
          <a:lstStyle/>
          <a:p>
            <a:r>
              <a:rPr lang="en-US" dirty="0"/>
              <a:t>Quality Whole Community Care</a:t>
            </a:r>
          </a:p>
          <a:p>
            <a:r>
              <a:rPr lang="en-US" dirty="0"/>
              <a:t>Constructed 2020</a:t>
            </a:r>
          </a:p>
          <a:p>
            <a:pPr lvl="1"/>
            <a:r>
              <a:rPr lang="en-US" dirty="0"/>
              <a:t>Mixed building use, </a:t>
            </a:r>
          </a:p>
          <a:p>
            <a:pPr lvl="1"/>
            <a:r>
              <a:rPr lang="en-US" dirty="0"/>
              <a:t>36 apartments, affordable housing</a:t>
            </a:r>
          </a:p>
          <a:p>
            <a:pPr lvl="1"/>
            <a:r>
              <a:rPr lang="en-US" dirty="0"/>
              <a:t>Commercial office space for WFS</a:t>
            </a:r>
          </a:p>
          <a:p>
            <a:pPr lvl="1"/>
            <a:r>
              <a:rPr lang="en-US" dirty="0"/>
              <a:t>Passive House, LEED Gold certified, solar ready</a:t>
            </a:r>
          </a:p>
          <a:p>
            <a:r>
              <a:rPr lang="en-US" dirty="0"/>
              <a:t>Solar PV (104 DC, kW)</a:t>
            </a:r>
          </a:p>
          <a:p>
            <a:pPr lvl="1"/>
            <a:r>
              <a:rPr lang="en-US" dirty="0"/>
              <a:t>Energized: Jan 18, 2024, Dedicated Feb 22, 2024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28830"/>
      </p:ext>
    </p:extLst>
  </p:cSld>
  <p:clrMapOvr>
    <a:masterClrMapping/>
  </p:clrMapOvr>
</p:sld>
</file>

<file path=ppt/theme/theme1.xml><?xml version="1.0" encoding="utf-8"?>
<a:theme xmlns:a="http://schemas.openxmlformats.org/drawingml/2006/main" name="WPPSEF 2009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05153"/>
      </a:accent1>
      <a:accent2>
        <a:srgbClr val="5C873C"/>
      </a:accent2>
      <a:accent3>
        <a:srgbClr val="FFFFFF"/>
      </a:accent3>
      <a:accent4>
        <a:srgbClr val="000000"/>
      </a:accent4>
      <a:accent5>
        <a:srgbClr val="505153"/>
      </a:accent5>
      <a:accent6>
        <a:srgbClr val="5C873C"/>
      </a:accent6>
      <a:hlink>
        <a:srgbClr val="93D862"/>
      </a:hlink>
      <a:folHlink>
        <a:srgbClr val="E4D74B"/>
      </a:folHlink>
    </a:clrScheme>
    <a:fontScheme name="WPPSEF 2">
      <a:majorFont>
        <a:latin typeface="Arial Narrow"/>
        <a:ea typeface="ＭＳ Ｐゴシック"/>
        <a:cs typeface="ＭＳ Ｐゴシック"/>
      </a:majorFont>
      <a:minorFont>
        <a:latin typeface="Arial Narrow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WPPSEF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PSEF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PSEF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PSEF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PSEF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PPSEF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PSEF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PSEF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PSEF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PSEF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PSEF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PPSEF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3500</TotalTime>
  <Words>461</Words>
  <Application>Microsoft Office PowerPoint</Application>
  <PresentationFormat>On-screen Show (4:3)</PresentationFormat>
  <Paragraphs>56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Arial Narrow</vt:lpstr>
      <vt:lpstr>Calibri</vt:lpstr>
      <vt:lpstr>WPPSEF 2009</vt:lpstr>
      <vt:lpstr>PowerPoint Presentation</vt:lpstr>
      <vt:lpstr>Focus</vt:lpstr>
      <vt:lpstr>Activity Snapshot</vt:lpstr>
      <vt:lpstr>Some 2023 Project Commitments </vt:lpstr>
      <vt:lpstr>Some 2024 Project Commitments </vt:lpstr>
      <vt:lpstr>Striving for Broader Impact</vt:lpstr>
      <vt:lpstr>PowerPoint Presentation</vt:lpstr>
      <vt:lpstr>Rebirth of 63 North Fraley</vt:lpstr>
      <vt:lpstr>Wesley Family Services</vt:lpstr>
      <vt:lpstr>PowerPoint Presentation</vt:lpstr>
    </vt:vector>
  </TitlesOfParts>
  <Company>Penn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Young</dc:creator>
  <cp:lastModifiedBy>McCracken, Denise</cp:lastModifiedBy>
  <cp:revision>323</cp:revision>
  <cp:lastPrinted>2023-04-28T00:53:14Z</cp:lastPrinted>
  <dcterms:created xsi:type="dcterms:W3CDTF">2013-01-09T02:54:55Z</dcterms:created>
  <dcterms:modified xsi:type="dcterms:W3CDTF">2024-03-27T15:52:48Z</dcterms:modified>
</cp:coreProperties>
</file>